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2"/>
  </p:notesMasterIdLst>
  <p:handoutMasterIdLst>
    <p:handoutMasterId r:id="rId43"/>
  </p:handoutMasterIdLst>
  <p:sldIdLst>
    <p:sldId id="500" r:id="rId3"/>
    <p:sldId id="541" r:id="rId4"/>
    <p:sldId id="796" r:id="rId5"/>
    <p:sldId id="803" r:id="rId6"/>
    <p:sldId id="761" r:id="rId7"/>
    <p:sldId id="762" r:id="rId8"/>
    <p:sldId id="798" r:id="rId9"/>
    <p:sldId id="808" r:id="rId10"/>
    <p:sldId id="809" r:id="rId11"/>
    <p:sldId id="810" r:id="rId12"/>
    <p:sldId id="811" r:id="rId13"/>
    <p:sldId id="764" r:id="rId14"/>
    <p:sldId id="769" r:id="rId15"/>
    <p:sldId id="768" r:id="rId16"/>
    <p:sldId id="773" r:id="rId17"/>
    <p:sldId id="792" r:id="rId18"/>
    <p:sldId id="767" r:id="rId19"/>
    <p:sldId id="800" r:id="rId20"/>
    <p:sldId id="774" r:id="rId21"/>
    <p:sldId id="806" r:id="rId22"/>
    <p:sldId id="804" r:id="rId23"/>
    <p:sldId id="776" r:id="rId24"/>
    <p:sldId id="801" r:id="rId25"/>
    <p:sldId id="775" r:id="rId26"/>
    <p:sldId id="812" r:id="rId27"/>
    <p:sldId id="793" r:id="rId28"/>
    <p:sldId id="780" r:id="rId29"/>
    <p:sldId id="781" r:id="rId30"/>
    <p:sldId id="794" r:id="rId31"/>
    <p:sldId id="786" r:id="rId32"/>
    <p:sldId id="795" r:id="rId33"/>
    <p:sldId id="785" r:id="rId34"/>
    <p:sldId id="787" r:id="rId35"/>
    <p:sldId id="788" r:id="rId36"/>
    <p:sldId id="789" r:id="rId37"/>
    <p:sldId id="791" r:id="rId38"/>
    <p:sldId id="805" r:id="rId39"/>
    <p:sldId id="797" r:id="rId40"/>
    <p:sldId id="681" r:id="rId4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08CA1"/>
    <a:srgbClr val="F8F8F8"/>
    <a:srgbClr val="7A8EA3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6" autoAdjust="0"/>
    <p:restoredTop sz="92737" autoAdjust="0"/>
  </p:normalViewPr>
  <p:slideViewPr>
    <p:cSldViewPr snapToGrid="0">
      <p:cViewPr>
        <p:scale>
          <a:sx n="70" d="100"/>
          <a:sy n="70" d="100"/>
        </p:scale>
        <p:origin x="-1326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8.xml"/><Relationship Id="rId13" Type="http://schemas.openxmlformats.org/officeDocument/2006/relationships/slide" Target="slides/slide24.xml"/><Relationship Id="rId18" Type="http://schemas.openxmlformats.org/officeDocument/2006/relationships/slide" Target="slides/slide33.xml"/><Relationship Id="rId3" Type="http://schemas.openxmlformats.org/officeDocument/2006/relationships/slide" Target="slides/slide12.xml"/><Relationship Id="rId21" Type="http://schemas.openxmlformats.org/officeDocument/2006/relationships/slide" Target="slides/slide36.xml"/><Relationship Id="rId7" Type="http://schemas.openxmlformats.org/officeDocument/2006/relationships/slide" Target="slides/slide17.xml"/><Relationship Id="rId12" Type="http://schemas.openxmlformats.org/officeDocument/2006/relationships/slide" Target="slides/slide23.xml"/><Relationship Id="rId17" Type="http://schemas.openxmlformats.org/officeDocument/2006/relationships/slide" Target="slides/slide32.xml"/><Relationship Id="rId2" Type="http://schemas.openxmlformats.org/officeDocument/2006/relationships/slide" Target="slides/slide7.xml"/><Relationship Id="rId16" Type="http://schemas.openxmlformats.org/officeDocument/2006/relationships/slide" Target="slides/slide30.xml"/><Relationship Id="rId20" Type="http://schemas.openxmlformats.org/officeDocument/2006/relationships/slide" Target="slides/slide35.xml"/><Relationship Id="rId1" Type="http://schemas.openxmlformats.org/officeDocument/2006/relationships/slide" Target="slides/slide5.xml"/><Relationship Id="rId6" Type="http://schemas.openxmlformats.org/officeDocument/2006/relationships/slide" Target="slides/slide15.xml"/><Relationship Id="rId11" Type="http://schemas.openxmlformats.org/officeDocument/2006/relationships/slide" Target="slides/slide22.xml"/><Relationship Id="rId5" Type="http://schemas.openxmlformats.org/officeDocument/2006/relationships/slide" Target="slides/slide14.xml"/><Relationship Id="rId15" Type="http://schemas.openxmlformats.org/officeDocument/2006/relationships/slide" Target="slides/slide28.xml"/><Relationship Id="rId10" Type="http://schemas.openxmlformats.org/officeDocument/2006/relationships/slide" Target="slides/slide20.xml"/><Relationship Id="rId19" Type="http://schemas.openxmlformats.org/officeDocument/2006/relationships/slide" Target="slides/slide34.xml"/><Relationship Id="rId4" Type="http://schemas.openxmlformats.org/officeDocument/2006/relationships/slide" Target="slides/slide13.xml"/><Relationship Id="rId9" Type="http://schemas.openxmlformats.org/officeDocument/2006/relationships/slide" Target="slides/slide19.xml"/><Relationship Id="rId14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5BACD66D-EF48-47A4-97B5-E403075ECA88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="" xmlns:p14="http://schemas.microsoft.com/office/powerpoint/2010/main" val="3693074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400AB686-5862-40DE-9717-16F7596C5B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687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75720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97AA1-5939-46D4-B791-F0541295D9D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Cisco Networking Academy program</a:t>
            </a:r>
          </a:p>
          <a:p>
            <a:pPr>
              <a:buFontTx/>
              <a:buNone/>
            </a:pPr>
            <a:r>
              <a:rPr lang="en-US" b="1" smtClean="0"/>
              <a:t>Introduction to Networking</a:t>
            </a:r>
          </a:p>
          <a:p>
            <a:pPr>
              <a:buFontTx/>
              <a:buNone/>
            </a:pPr>
            <a:r>
              <a:rPr lang="en-US" sz="1300" b="1" smtClean="0"/>
              <a:t>Chapter 7</a:t>
            </a:r>
            <a:endParaRPr lang="en-GB" b="1" smtClean="0"/>
          </a:p>
        </p:txBody>
      </p:sp>
    </p:spTree>
    <p:extLst>
      <p:ext uri="{BB962C8B-B14F-4D97-AF65-F5344CB8AC3E}">
        <p14:creationId xmlns="" xmlns:p14="http://schemas.microsoft.com/office/powerpoint/2010/main" val="368970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D41109-47DC-4AB2-8940-AD77E5BE53D8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7.1.2.5 Separating Multiple Communications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7.1.2.6 TCP and UDP Port addressing</a:t>
            </a:r>
            <a:endParaRPr lang="en-US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356188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None/>
            </a:pPr>
            <a:r>
              <a:rPr lang="en-US" b="1" dirty="0" smtClean="0"/>
              <a:t>7.1.2.7 TCP and UDP Port Addressing (Cont.)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9162D7-5106-43E7-9F22-4EC19337B683}" type="slidenum">
              <a:rPr lang="en-US" smtClean="0"/>
              <a:pPr/>
              <a:t>16</a:t>
            </a:fld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238572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80BC7-F548-4D81-910E-1501EB3200C7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7.1.2.8 TCP and UDP Port Addressing (cont)</a:t>
            </a:r>
          </a:p>
        </p:txBody>
      </p:sp>
    </p:spTree>
    <p:extLst>
      <p:ext uri="{BB962C8B-B14F-4D97-AF65-F5344CB8AC3E}">
        <p14:creationId xmlns="" xmlns:p14="http://schemas.microsoft.com/office/powerpoint/2010/main" val="3153492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80BC7-F548-4D81-910E-1501EB3200C7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7.1.2.8 TCP and UDP Port Addressing (cont)</a:t>
            </a:r>
          </a:p>
        </p:txBody>
      </p:sp>
    </p:spTree>
    <p:extLst>
      <p:ext uri="{BB962C8B-B14F-4D97-AF65-F5344CB8AC3E}">
        <p14:creationId xmlns="" xmlns:p14="http://schemas.microsoft.com/office/powerpoint/2010/main" val="375746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0B280-72AE-4ED3-BEFC-41D6EE7A6DCA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7.1.2.9 TCP and UDP Port Addressing (cont)</a:t>
            </a:r>
          </a:p>
        </p:txBody>
      </p:sp>
    </p:spTree>
    <p:extLst>
      <p:ext uri="{BB962C8B-B14F-4D97-AF65-F5344CB8AC3E}">
        <p14:creationId xmlns="" xmlns:p14="http://schemas.microsoft.com/office/powerpoint/2010/main" val="3398872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0B280-72AE-4ED3-BEFC-41D6EE7A6DCA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7.1.2.10 TCP and UDP Segmentation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398872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97AA1-5939-46D4-B791-F0541295D9D1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1200" b="1" dirty="0" smtClean="0">
                <a:cs typeface="Arial" charset="0"/>
              </a:rPr>
              <a:t>7.2 TCP and UDP</a:t>
            </a:r>
          </a:p>
        </p:txBody>
      </p:sp>
    </p:spTree>
    <p:extLst>
      <p:ext uri="{BB962C8B-B14F-4D97-AF65-F5344CB8AC3E}">
        <p14:creationId xmlns="" xmlns:p14="http://schemas.microsoft.com/office/powerpoint/2010/main" val="3689700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35E208-5126-4273-A35F-B910C1E03A8D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7.2.1.2  TCP Server Processes</a:t>
            </a:r>
          </a:p>
        </p:txBody>
      </p:sp>
    </p:spTree>
    <p:extLst>
      <p:ext uri="{BB962C8B-B14F-4D97-AF65-F5344CB8AC3E}">
        <p14:creationId xmlns="" xmlns:p14="http://schemas.microsoft.com/office/powerpoint/2010/main" val="539644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35E208-5126-4273-A35F-B910C1E03A8D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7.2.1.2  TCP Server Processes</a:t>
            </a:r>
          </a:p>
        </p:txBody>
      </p:sp>
    </p:spTree>
    <p:extLst>
      <p:ext uri="{BB962C8B-B14F-4D97-AF65-F5344CB8AC3E}">
        <p14:creationId xmlns="" xmlns:p14="http://schemas.microsoft.com/office/powerpoint/2010/main" val="626489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FFD42-879A-4212-A0B0-26C4F29686DC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7.2.1.3 TCP Connection, Establishment and Termination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4555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AE7A1-5ABA-421F-88B3-6ACFBB470CE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7</a:t>
            </a:r>
          </a:p>
        </p:txBody>
      </p:sp>
    </p:spTree>
    <p:extLst>
      <p:ext uri="{BB962C8B-B14F-4D97-AF65-F5344CB8AC3E}">
        <p14:creationId xmlns="" xmlns:p14="http://schemas.microsoft.com/office/powerpoint/2010/main" val="3868809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None/>
            </a:pPr>
            <a:r>
              <a:rPr lang="en-US" b="1" dirty="0" smtClean="0"/>
              <a:t>7.2.1.7 TCP Session Termination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D6E56-BF0F-4D08-98F7-FEF1E161DBC9}" type="slidenum">
              <a:rPr lang="en-US" smtClean="0"/>
              <a:pPr/>
              <a:t>26</a:t>
            </a:fld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2411138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BC233B-33EB-45A7-BBFE-EEA8F896875D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7.2.2.1 TCP  Reliability – Ordered Delivery</a:t>
            </a:r>
          </a:p>
        </p:txBody>
      </p:sp>
    </p:spTree>
    <p:extLst>
      <p:ext uri="{BB962C8B-B14F-4D97-AF65-F5344CB8AC3E}">
        <p14:creationId xmlns="" xmlns:p14="http://schemas.microsoft.com/office/powerpoint/2010/main" val="3360499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8B4790-59A8-4320-9589-82EC9CA3B286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7.2.2.2 TCP  Reliability –Acknowledgement and Window size</a:t>
            </a:r>
          </a:p>
        </p:txBody>
      </p:sp>
    </p:spTree>
    <p:extLst>
      <p:ext uri="{BB962C8B-B14F-4D97-AF65-F5344CB8AC3E}">
        <p14:creationId xmlns="" xmlns:p14="http://schemas.microsoft.com/office/powerpoint/2010/main" val="259175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None/>
            </a:pPr>
            <a:r>
              <a:rPr lang="en-US" b="1" dirty="0" smtClean="0"/>
              <a:t>7.2.2.4 TCP Flow Control- Window Size and Acknowledgements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DCDF2D-7DAE-4AAC-A385-8D4D418B42F3}" type="slidenum">
              <a:rPr lang="en-US" smtClean="0"/>
              <a:pPr/>
              <a:t>29</a:t>
            </a:fld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1807141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165E1B-111D-4198-B95B-8FD316C55CD3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7.2.2.5 TCP  Flow Control –Congestion Avoidance</a:t>
            </a:r>
          </a:p>
        </p:txBody>
      </p:sp>
    </p:spTree>
    <p:extLst>
      <p:ext uri="{BB962C8B-B14F-4D97-AF65-F5344CB8AC3E}">
        <p14:creationId xmlns="" xmlns:p14="http://schemas.microsoft.com/office/powerpoint/2010/main" val="1959453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None/>
            </a:pPr>
            <a:r>
              <a:rPr lang="en-US" b="1" dirty="0" smtClean="0"/>
              <a:t>7.2.2.6 TCP Reliability - Acknowledgements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481A40-0E69-4A81-A3CA-B4B3D39F9D5B}" type="slidenum">
              <a:rPr lang="en-US" smtClean="0"/>
              <a:pPr/>
              <a:t>31</a:t>
            </a:fld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2892990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3557F-C9E3-409B-85FE-D86D985D5F71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7.2.3.1 UDP Low Overhead vs. Reliability</a:t>
            </a:r>
          </a:p>
        </p:txBody>
      </p:sp>
    </p:spTree>
    <p:extLst>
      <p:ext uri="{BB962C8B-B14F-4D97-AF65-F5344CB8AC3E}">
        <p14:creationId xmlns="" xmlns:p14="http://schemas.microsoft.com/office/powerpoint/2010/main" val="3913242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9F8E1D-973A-4B69-9CA4-0580FC73E2E7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7.2.3.2 Datagram Reassembly</a:t>
            </a:r>
          </a:p>
        </p:txBody>
      </p:sp>
    </p:spTree>
    <p:extLst>
      <p:ext uri="{BB962C8B-B14F-4D97-AF65-F5344CB8AC3E}">
        <p14:creationId xmlns="" xmlns:p14="http://schemas.microsoft.com/office/powerpoint/2010/main" val="1906323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6FB304-986C-4CFB-8F27-1D6D9994763E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7.2.3.3 UDP Server Processes and Requests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7.2.3.4 UDP Client Processes</a:t>
            </a:r>
          </a:p>
        </p:txBody>
      </p:sp>
    </p:spTree>
    <p:extLst>
      <p:ext uri="{BB962C8B-B14F-4D97-AF65-F5344CB8AC3E}">
        <p14:creationId xmlns="" xmlns:p14="http://schemas.microsoft.com/office/powerpoint/2010/main" val="998029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D700AE-93D7-4573-8AE7-ED1AC53312D8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7.2.4.1 Applications that use TCP</a:t>
            </a:r>
          </a:p>
        </p:txBody>
      </p:sp>
    </p:spTree>
    <p:extLst>
      <p:ext uri="{BB962C8B-B14F-4D97-AF65-F5344CB8AC3E}">
        <p14:creationId xmlns="" xmlns:p14="http://schemas.microsoft.com/office/powerpoint/2010/main" val="3754220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97AA1-5939-46D4-B791-F0541295D9D1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GB" b="1" dirty="0" smtClean="0"/>
              <a:t>7.1  Transport</a:t>
            </a:r>
            <a:r>
              <a:rPr lang="en-GB" b="1" baseline="0" dirty="0" smtClean="0"/>
              <a:t> Layer Protocols</a:t>
            </a:r>
            <a:endParaRPr lang="en-GB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3689700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B5EA02-AA66-4E1E-AF76-C3D3E3226709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7.2.4.2 Applications that use UDP</a:t>
            </a:r>
          </a:p>
        </p:txBody>
      </p:sp>
    </p:spTree>
    <p:extLst>
      <p:ext uri="{BB962C8B-B14F-4D97-AF65-F5344CB8AC3E}">
        <p14:creationId xmlns="" xmlns:p14="http://schemas.microsoft.com/office/powerpoint/2010/main" val="2104760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97AA1-5939-46D4-B791-F0541295D9D1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1200" b="1" dirty="0" smtClean="0">
                <a:cs typeface="Arial" charset="0"/>
              </a:rPr>
              <a:t>7.3  Summary</a:t>
            </a:r>
          </a:p>
        </p:txBody>
      </p:sp>
    </p:spTree>
    <p:extLst>
      <p:ext uri="{BB962C8B-B14F-4D97-AF65-F5344CB8AC3E}">
        <p14:creationId xmlns="" xmlns:p14="http://schemas.microsoft.com/office/powerpoint/2010/main" val="3689700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Chapter 7 Summary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0AB686-5862-40DE-9717-16F7596C5B7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1519F2-18BD-40E1-8D91-1E34C9902BA9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7.1.1.1 and 7.1.1.2 Role of the Transport Layer</a:t>
            </a:r>
          </a:p>
        </p:txBody>
      </p:sp>
    </p:spTree>
    <p:extLst>
      <p:ext uri="{BB962C8B-B14F-4D97-AF65-F5344CB8AC3E}">
        <p14:creationId xmlns="" xmlns:p14="http://schemas.microsoft.com/office/powerpoint/2010/main" val="184603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7.1.1.2 Role of the Transport Layer (Cont.)</a:t>
            </a:r>
          </a:p>
          <a:p>
            <a:pPr>
              <a:buFontTx/>
              <a:buNone/>
            </a:pPr>
            <a:endParaRPr lang="en-US" dirty="0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538D6A-B109-477E-80A3-FD15915855EB}" type="slidenum">
              <a:rPr lang="en-US" smtClean="0"/>
              <a:pPr/>
              <a:t>6</a:t>
            </a:fld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3178998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BABB-E8C1-4CDB-BFF8-11F30854B597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7.1.1.3 Conversation Multiplexing</a:t>
            </a:r>
          </a:p>
        </p:txBody>
      </p:sp>
    </p:spTree>
    <p:extLst>
      <p:ext uri="{BB962C8B-B14F-4D97-AF65-F5344CB8AC3E}">
        <p14:creationId xmlns="" xmlns:p14="http://schemas.microsoft.com/office/powerpoint/2010/main" val="1350281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725896-607C-41C6-BBB9-E2D1DF350D93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7.1.1.4</a:t>
            </a:r>
            <a:r>
              <a:rPr lang="en-US" b="1" baseline="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Transport Layer Reliability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7.1.1.5 TCP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7.1.1.6</a:t>
            </a:r>
            <a:r>
              <a:rPr lang="en-US" b="1" baseline="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UDP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7.1.1.7 The Right Transport Layer Protocol for the Right Application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0731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1DF9D2-FCA4-4BC0-BC5E-CA9F7429C77A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7.1.2.1 Introducing TCP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7.1.2.2  Role of TCP</a:t>
            </a:r>
          </a:p>
        </p:txBody>
      </p:sp>
    </p:spTree>
    <p:extLst>
      <p:ext uri="{BB962C8B-B14F-4D97-AF65-F5344CB8AC3E}">
        <p14:creationId xmlns="" xmlns:p14="http://schemas.microsoft.com/office/powerpoint/2010/main" val="696136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11C55-E266-4B0A-9D61-B35FCC2D7380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7.1.2.3 Introducing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7.1.2.4 Role of UDP</a:t>
            </a:r>
          </a:p>
        </p:txBody>
      </p:sp>
    </p:spTree>
    <p:extLst>
      <p:ext uri="{BB962C8B-B14F-4D97-AF65-F5344CB8AC3E}">
        <p14:creationId xmlns="" xmlns:p14="http://schemas.microsoft.com/office/powerpoint/2010/main" val="296235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D40C303-8081-4C54-ABA3-48DF9A512229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F02FE16B-00E2-4D57-9581-CCF2617006DF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FF7ACF9A-285C-4699-AF2A-B395DECEE6D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584" r:id="rId2"/>
    <p:sldLayoutId id="2147484585" r:id="rId3"/>
    <p:sldLayoutId id="2147484586" r:id="rId4"/>
    <p:sldLayoutId id="2147484587" r:id="rId5"/>
    <p:sldLayoutId id="2147484588" r:id="rId6"/>
    <p:sldLayoutId id="2147484589" r:id="rId7"/>
    <p:sldLayoutId id="2147484590" r:id="rId8"/>
    <p:sldLayoutId id="2147484591" r:id="rId9"/>
    <p:sldLayoutId id="2147484592" r:id="rId10"/>
    <p:sldLayoutId id="2147484593" r:id="rId11"/>
    <p:sldLayoutId id="214748459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0A2F0F4F-5EC7-4D27-9AE7-8AA7CB5C2715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595" r:id="rId2"/>
    <p:sldLayoutId id="2147484596" r:id="rId3"/>
    <p:sldLayoutId id="2147484597" r:id="rId4"/>
    <p:sldLayoutId id="2147484598" r:id="rId5"/>
    <p:sldLayoutId id="2147484599" r:id="rId6"/>
    <p:sldLayoutId id="2147484600" r:id="rId7"/>
    <p:sldLayoutId id="2147484601" r:id="rId8"/>
    <p:sldLayoutId id="2147484602" r:id="rId9"/>
    <p:sldLayoutId id="2147484603" r:id="rId10"/>
    <p:sldLayoutId id="214748460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Chapter 7:</a:t>
            </a:r>
            <a:br>
              <a:rPr lang="en-US" sz="2800" dirty="0" smtClean="0"/>
            </a:br>
            <a:r>
              <a:rPr lang="en-US" sz="2800" dirty="0" smtClean="0"/>
              <a:t>Transport Layer</a:t>
            </a: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smtClean="0"/>
              <a:t>Introduction to Networking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263670"/>
            <a:ext cx="8145462" cy="838200"/>
          </a:xfrm>
        </p:spPr>
        <p:txBody>
          <a:bodyPr/>
          <a:lstStyle/>
          <a:p>
            <a:pPr algn="ctr"/>
            <a:r>
              <a:rPr lang="en-GB" dirty="0" smtClean="0"/>
              <a:t>Identifying the 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871" y="5865967"/>
            <a:ext cx="7940675" cy="186277"/>
          </a:xfrm>
        </p:spPr>
        <p:txBody>
          <a:bodyPr/>
          <a:lstStyle/>
          <a:p>
            <a:pPr>
              <a:buNone/>
            </a:pPr>
            <a:r>
              <a:rPr lang="en-GB" sz="1800" b="1" dirty="0" smtClean="0"/>
              <a:t>The transport layer ensures that even with multiple applications running on a device, all applications receive the correct data</a:t>
            </a:r>
            <a:endParaRPr lang="en-GB" sz="1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4232" y="1081536"/>
            <a:ext cx="6538553" cy="465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9131" y="887107"/>
            <a:ext cx="7605932" cy="586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342" y="68819"/>
            <a:ext cx="8145462" cy="838200"/>
          </a:xfrm>
        </p:spPr>
        <p:txBody>
          <a:bodyPr/>
          <a:lstStyle/>
          <a:p>
            <a:pPr algn="ctr"/>
            <a:r>
              <a:rPr lang="en-GB" dirty="0" smtClean="0"/>
              <a:t>Transport Layer Services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Transportation of Data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cs typeface="Arial" pitchFamily="34" charset="0"/>
              </a:rPr>
              <a:t>Transport Layer Reliability</a:t>
            </a:r>
            <a:endParaRPr lang="en-US" dirty="0">
              <a:cs typeface="Arial" pitchFamily="34" charset="0"/>
            </a:endParaRPr>
          </a:p>
        </p:txBody>
      </p:sp>
      <p:sp>
        <p:nvSpPr>
          <p:cNvPr id="11267" name="Rectangle 6"/>
          <p:cNvSpPr>
            <a:spLocks noGrp="1" noChangeArrowheads="1"/>
          </p:cNvSpPr>
          <p:nvPr>
            <p:ph idx="1"/>
          </p:nvPr>
        </p:nvSpPr>
        <p:spPr>
          <a:xfrm>
            <a:off x="612775" y="1355213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 smtClean="0"/>
              <a:t>Different applications have different transport reliability requirements. 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 smtClean="0"/>
              <a:t>TCP/IP provides two transport layer protocols, </a:t>
            </a:r>
            <a:r>
              <a:rPr lang="en-US" sz="2000" b="1" dirty="0" smtClean="0"/>
              <a:t>TCP and UDP. </a:t>
            </a:r>
            <a:endParaRPr lang="en-US" sz="2000" dirty="0" smtClean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dirty="0" smtClean="0"/>
              <a:t>TCP 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 smtClean="0"/>
              <a:t>Provides reliable delivery ensuring that all of the data arrives at the destination. 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 smtClean="0"/>
              <a:t>Uses acknowledged delivery and other processes to ensure delivery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 smtClean="0"/>
              <a:t>Makes larger demands on the network – more overhead.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dirty="0" smtClean="0"/>
              <a:t>UDP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 smtClean="0"/>
              <a:t>Provides just the basic functions for delivery – no reliability.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 smtClean="0"/>
              <a:t>Less overhead.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dirty="0" smtClean="0"/>
              <a:t>TCP or UDP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 smtClean="0"/>
              <a:t>There is a trade-off between the value of reliability and the burden it places on the network.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 smtClean="0"/>
              <a:t>Application developers choose the transport protocol based on the requirements of their applications.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Introducing TCP and UDP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cs typeface="Arial" pitchFamily="34" charset="0"/>
              </a:rPr>
              <a:t>Introducing TCP</a:t>
            </a:r>
            <a:endParaRPr lang="en-US" dirty="0">
              <a:cs typeface="Arial" pitchFamily="34" charset="0"/>
            </a:endParaRPr>
          </a:p>
        </p:txBody>
      </p:sp>
      <p:sp>
        <p:nvSpPr>
          <p:cNvPr id="12291" name="Rectangle 6"/>
          <p:cNvSpPr>
            <a:spLocks noGrp="1" noChangeArrowheads="1"/>
          </p:cNvSpPr>
          <p:nvPr>
            <p:ph idx="1"/>
          </p:nvPr>
        </p:nvSpPr>
        <p:spPr>
          <a:xfrm>
            <a:off x="627063" y="1413947"/>
            <a:ext cx="3657858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 smtClean="0">
                <a:ea typeface="ＭＳ Ｐゴシック" pitchFamily="34" charset="-128"/>
              </a:rPr>
              <a:t>Defined </a:t>
            </a:r>
            <a:r>
              <a:rPr lang="en-US" altLang="ja-JP" sz="2000" dirty="0">
                <a:ea typeface="ＭＳ Ｐゴシック" pitchFamily="34" charset="-128"/>
              </a:rPr>
              <a:t>in RFC 793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>
                <a:ea typeface="ＭＳ Ｐゴシック" pitchFamily="34" charset="-128"/>
              </a:rPr>
              <a:t>Connection-oriented – Creates a session between the source and destination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>
                <a:ea typeface="ＭＳ Ｐゴシック" pitchFamily="34" charset="-128"/>
              </a:rPr>
              <a:t>Reliable delivery – Retransmits lost or corrupt data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>
                <a:ea typeface="ＭＳ Ｐゴシック" pitchFamily="34" charset="-128"/>
              </a:rPr>
              <a:t>Ordered data reconstruction – Reconstructs numbering and sequencing of segments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>
                <a:ea typeface="ＭＳ Ｐゴシック" pitchFamily="34" charset="-128"/>
              </a:rPr>
              <a:t>Flow control – Regulates the amount of data transmitted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 err="1">
                <a:ea typeface="ＭＳ Ｐゴシック" pitchFamily="34" charset="-128"/>
              </a:rPr>
              <a:t>Stateful</a:t>
            </a:r>
            <a:r>
              <a:rPr lang="en-US" altLang="ja-JP" sz="2000" dirty="0">
                <a:ea typeface="ＭＳ Ｐゴシック" pitchFamily="34" charset="-128"/>
              </a:rPr>
              <a:t> protocol – Tracks the session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3779" y="1807541"/>
            <a:ext cx="4497572" cy="3434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Introducing TCP and UDP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cs typeface="Arial" pitchFamily="34" charset="0"/>
              </a:rPr>
              <a:t>Introducing UDP</a:t>
            </a:r>
            <a:endParaRPr lang="en-US" dirty="0"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655639" y="1501775"/>
            <a:ext cx="2906711" cy="5165726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2000" dirty="0" smtClean="0"/>
              <a:t>RFC 768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/>
              <a:t>Connectionless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/>
              <a:t>Unreliable delivery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/>
              <a:t>No ordered data reconstruction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/>
              <a:t>No flow control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/>
              <a:t>Stateless protocol</a:t>
            </a:r>
          </a:p>
          <a:p>
            <a:pPr>
              <a:spcBef>
                <a:spcPts val="600"/>
              </a:spcBef>
              <a:buFont typeface="Wingdings" pitchFamily="2" charset="2"/>
              <a:buNone/>
              <a:defRPr/>
            </a:pPr>
            <a:endParaRPr lang="en-US" sz="2000" dirty="0" smtClean="0"/>
          </a:p>
          <a:p>
            <a:pPr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dirty="0" smtClean="0"/>
              <a:t>Applications that use UDP: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/>
              <a:t>Domain Name System (DNS)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/>
              <a:t>Video Streaming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/>
              <a:t>VoIP</a:t>
            </a: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 cstate="print"/>
          <a:srcRect l="51202" t="31712" r="14439" b="23312"/>
          <a:stretch>
            <a:fillRect/>
          </a:stretch>
        </p:blipFill>
        <p:spPr bwMode="auto">
          <a:xfrm>
            <a:off x="3521410" y="1333501"/>
            <a:ext cx="4931473" cy="33084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347" y="4728572"/>
            <a:ext cx="5134086" cy="212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82" y="464933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Introducing TCP and UDP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cs typeface="Arial" pitchFamily="34" charset="0"/>
              </a:rPr>
              <a:t>Separating Multiple Communications</a:t>
            </a:r>
            <a:endParaRPr lang="en-US" dirty="0">
              <a:cs typeface="Arial" pitchFamily="34" charset="0"/>
            </a:endParaRP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82613" y="1487488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None/>
            </a:pPr>
            <a:r>
              <a:rPr lang="en-US" sz="2000" dirty="0"/>
              <a:t>TCP and UDP use port numbers to differentiate between applications.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 smtClean="0"/>
              <a:t>.</a:t>
            </a: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 l="47299" t="28967" r="12096" b="14484"/>
          <a:stretch>
            <a:fillRect/>
          </a:stretch>
        </p:blipFill>
        <p:spPr bwMode="auto">
          <a:xfrm>
            <a:off x="1493838" y="2017713"/>
            <a:ext cx="5849937" cy="45799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89384" y="587548"/>
            <a:ext cx="8145462" cy="838200"/>
          </a:xfrm>
        </p:spPr>
        <p:txBody>
          <a:bodyPr/>
          <a:lstStyle/>
          <a:p>
            <a:r>
              <a:rPr lang="en-US" sz="1800" dirty="0" smtClean="0"/>
              <a:t>Introducing TCP and UDP</a:t>
            </a:r>
            <a:br>
              <a:rPr lang="en-US" sz="1800" dirty="0" smtClean="0"/>
            </a:br>
            <a:r>
              <a:rPr lang="en-US" dirty="0" smtClean="0"/>
              <a:t>TCP and UDP Port Addressing</a:t>
            </a:r>
          </a:p>
        </p:txBody>
      </p:sp>
      <p:pic>
        <p:nvPicPr>
          <p:cNvPr id="153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6371" t="8804" r="18729" b="19182"/>
          <a:stretch>
            <a:fillRect/>
          </a:stretch>
        </p:blipFill>
        <p:spPr>
          <a:xfrm>
            <a:off x="987425" y="1542950"/>
            <a:ext cx="7507287" cy="5042000"/>
          </a:xfr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8369" t="28955" r="15773" b="51566"/>
          <a:stretch>
            <a:fillRect/>
          </a:stretch>
        </p:blipFill>
        <p:spPr>
          <a:xfrm>
            <a:off x="226914" y="1308100"/>
            <a:ext cx="8531693" cy="2587771"/>
          </a:xfrm>
          <a:noFill/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 l="49333" t="62650" r="16983" b="20287"/>
          <a:stretch>
            <a:fillRect/>
          </a:stretch>
        </p:blipFill>
        <p:spPr bwMode="auto">
          <a:xfrm>
            <a:off x="419088" y="3795712"/>
            <a:ext cx="8213737" cy="2528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37485" y="437291"/>
            <a:ext cx="8145463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+mj-ea"/>
                <a:cs typeface="+mj-cs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800" kern="0" dirty="0" smtClean="0"/>
              <a:t>Introducing </a:t>
            </a:r>
            <a:r>
              <a:rPr lang="en-US" sz="1800" kern="0" dirty="0"/>
              <a:t>TCP and UDP</a:t>
            </a:r>
            <a:r>
              <a:rPr lang="en-US" kern="0" dirty="0"/>
              <a:t/>
            </a:r>
            <a:br>
              <a:rPr lang="en-US" kern="0" dirty="0"/>
            </a:br>
            <a:r>
              <a:rPr lang="en-US" kern="0" dirty="0"/>
              <a:t>TCP and UDP Port Addressing </a:t>
            </a:r>
            <a:r>
              <a:rPr lang="en-US" kern="0" dirty="0" smtClean="0"/>
              <a:t>(Cont</a:t>
            </a:r>
            <a:r>
              <a:rPr lang="en-US" kern="0" dirty="0"/>
              <a:t>.)</a:t>
            </a:r>
            <a:endParaRPr lang="en-US" kern="0" dirty="0"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 smtClean="0"/>
              <a:t>Introducing TCP and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and UDP Port Addressing (Cont.)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 cstate="print"/>
          <a:srcRect l="49442" t="62947" r="16869" b="23660"/>
          <a:stretch>
            <a:fillRect/>
          </a:stretch>
        </p:blipFill>
        <p:spPr bwMode="auto">
          <a:xfrm>
            <a:off x="577904" y="1790700"/>
            <a:ext cx="8034285" cy="19796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4" cstate="print"/>
          <a:srcRect l="49442" t="63001" r="16980" b="25446"/>
          <a:stretch>
            <a:fillRect/>
          </a:stretch>
        </p:blipFill>
        <p:spPr bwMode="auto">
          <a:xfrm>
            <a:off x="568380" y="3762375"/>
            <a:ext cx="8034281" cy="15536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999793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2949" y="470564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Introducing TCP and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and UDP Port Addressing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35718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Netstat</a:t>
            </a:r>
            <a:r>
              <a:rPr lang="en-US" dirty="0"/>
              <a:t> is used to examine TCP connections that are open and running on a networked host.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48749" t="38492" r="15666" b="27975"/>
          <a:stretch>
            <a:fillRect/>
          </a:stretch>
        </p:blipFill>
        <p:spPr bwMode="auto">
          <a:xfrm>
            <a:off x="1066800" y="2588508"/>
            <a:ext cx="7273925" cy="38546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7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endParaRPr lang="en-US" sz="2000" dirty="0" smtClean="0">
              <a:cs typeface="Arial" charset="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7.0  Introduction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7.1  Transport Layer Protocols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7.2  TCP and UDP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7.3 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Introducing TCP and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and UDP Segmentation</a:t>
            </a:r>
            <a:endParaRPr lang="en-US" dirty="0">
              <a:cs typeface="Arial" pitchFamily="34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582613" y="1523472"/>
            <a:ext cx="7940675" cy="357187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transport layer divides the data into pieces and adds a header for delivery over the network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4565" t="27578" r="15263" b="39333"/>
          <a:stretch>
            <a:fillRect/>
          </a:stretch>
        </p:blipFill>
        <p:spPr bwMode="auto">
          <a:xfrm>
            <a:off x="1002890" y="2479397"/>
            <a:ext cx="7058455" cy="363353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marL="0" indent="0" eaLnBrk="1" hangingPunct="1"/>
            <a:r>
              <a:rPr lang="en-US" sz="2400" dirty="0" smtClean="0">
                <a:cs typeface="Arial" charset="0"/>
              </a:rPr>
              <a:t>7.2 TCP and UDP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Server Processes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 cstate="print"/>
          <a:srcRect l="48526" t="35888" r="16112" b="23413"/>
          <a:stretch>
            <a:fillRect/>
          </a:stretch>
        </p:blipFill>
        <p:spPr bwMode="auto">
          <a:xfrm>
            <a:off x="736702" y="1828800"/>
            <a:ext cx="7375525" cy="42346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8287" t="29509" r="25378" b="66569"/>
          <a:stretch>
            <a:fillRect/>
          </a:stretch>
        </p:blipFill>
        <p:spPr bwMode="auto">
          <a:xfrm>
            <a:off x="2757948" y="1317522"/>
            <a:ext cx="3406877" cy="408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Server Processes (Cont.)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8338" t="35894" r="15981" b="21429"/>
          <a:stretch>
            <a:fillRect/>
          </a:stretch>
        </p:blipFill>
        <p:spPr>
          <a:xfrm>
            <a:off x="599149" y="1401096"/>
            <a:ext cx="7711342" cy="47548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7901952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1789" y="443122"/>
            <a:ext cx="8409499" cy="911583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TCP Connection, Establishment and Termination</a:t>
            </a:r>
            <a:endParaRPr lang="en-US" sz="2700" dirty="0">
              <a:cs typeface="Arial" pitchFamily="34" charset="0"/>
            </a:endParaRPr>
          </a:p>
        </p:txBody>
      </p:sp>
      <p:sp>
        <p:nvSpPr>
          <p:cNvPr id="19459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 smtClean="0"/>
              <a:t>Three-Way Handshake</a:t>
            </a:r>
          </a:p>
          <a:p>
            <a:r>
              <a:rPr lang="en-US" sz="2000" dirty="0" smtClean="0"/>
              <a:t>Establishes that the destination device is present on the network</a:t>
            </a:r>
          </a:p>
          <a:p>
            <a:r>
              <a:rPr lang="en-US" sz="2000" dirty="0" smtClean="0"/>
              <a:t>Verifies that the destination device has an active service and is accepting requests on the destination port number that the initiating client intends to use for the session</a:t>
            </a:r>
          </a:p>
          <a:p>
            <a:r>
              <a:rPr lang="en-US" sz="2000" dirty="0" smtClean="0"/>
              <a:t>Informs the destination device that the source client intends to establish a communication session on that port number</a:t>
            </a:r>
          </a:p>
          <a:p>
            <a:endParaRPr lang="en-US" sz="2000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05" y="660290"/>
            <a:ext cx="8145462" cy="838200"/>
          </a:xfrm>
        </p:spPr>
        <p:txBody>
          <a:bodyPr/>
          <a:lstStyle/>
          <a:p>
            <a:r>
              <a:rPr lang="en-US" dirty="0"/>
              <a:t>Three-Way </a:t>
            </a:r>
            <a:r>
              <a:rPr lang="en-US" dirty="0" smtClean="0"/>
              <a:t>Handshake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60" y="1862137"/>
            <a:ext cx="5791865" cy="33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8299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03325" y="410621"/>
            <a:ext cx="8191500" cy="1012825"/>
          </a:xfrm>
        </p:spPr>
        <p:txBody>
          <a:bodyPr/>
          <a:lstStyle/>
          <a:p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Session Termination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 cstate="print"/>
          <a:srcRect l="53099" t="36310" r="18678" b="28374"/>
          <a:stretch>
            <a:fillRect/>
          </a:stretch>
        </p:blipFill>
        <p:spPr bwMode="auto">
          <a:xfrm>
            <a:off x="1044575" y="1617662"/>
            <a:ext cx="6906268" cy="4859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Reliability and Flow 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Reliability – Ordered Delivery</a:t>
            </a:r>
            <a:endParaRPr lang="en-US" dirty="0">
              <a:cs typeface="Arial" pitchFamily="34" charset="0"/>
            </a:endParaRPr>
          </a:p>
        </p:txBody>
      </p:sp>
      <p:sp>
        <p:nvSpPr>
          <p:cNvPr id="24579" name="Content Placeholder 6"/>
          <p:cNvSpPr>
            <a:spLocks noGrp="1"/>
          </p:cNvSpPr>
          <p:nvPr>
            <p:ph idx="1"/>
          </p:nvPr>
        </p:nvSpPr>
        <p:spPr>
          <a:xfrm>
            <a:off x="582613" y="1492250"/>
            <a:ext cx="7940675" cy="4879975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2000" dirty="0" smtClean="0"/>
              <a:t>Sequence numbers are used to reassemble segments into their original order.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 l="48972" t="31548" r="14551" b="16667"/>
          <a:stretch>
            <a:fillRect/>
          </a:stretch>
        </p:blipFill>
        <p:spPr bwMode="auto">
          <a:xfrm>
            <a:off x="2060575" y="2249488"/>
            <a:ext cx="5254625" cy="4352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2425" y="668338"/>
            <a:ext cx="8145463" cy="769937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Reliability and Flow Control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Acknowledgement and Window Size</a:t>
            </a:r>
            <a:endParaRPr lang="en-US" dirty="0">
              <a:cs typeface="Arial" pitchFamily="34" charset="0"/>
            </a:endParaRPr>
          </a:p>
        </p:txBody>
      </p:sp>
      <p:sp>
        <p:nvSpPr>
          <p:cNvPr id="25603" name="Content Placeholder 6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878388"/>
          </a:xfrm>
        </p:spPr>
        <p:txBody>
          <a:bodyPr/>
          <a:lstStyle/>
          <a:p>
            <a:pPr marL="7938" indent="-7938">
              <a:buFont typeface="Wingdings" pitchFamily="2" charset="2"/>
              <a:buNone/>
            </a:pPr>
            <a:r>
              <a:rPr lang="en-US" sz="2000" dirty="0" smtClean="0"/>
              <a:t>The sequence number and acknowledgement number are used together to confirm receipt.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665471" y="5956490"/>
            <a:ext cx="76787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/>
              <a:t>The window size is the amount of data that a source can transmit before an acknowledgement must be received.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6753" y="2186002"/>
            <a:ext cx="4783343" cy="372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582818" y="564897"/>
            <a:ext cx="8145462" cy="838200"/>
          </a:xfrm>
        </p:spPr>
        <p:txBody>
          <a:bodyPr/>
          <a:lstStyle/>
          <a:p>
            <a:r>
              <a:rPr lang="en-US" sz="1800" dirty="0" smtClean="0"/>
              <a:t>Reliability and Flow 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Window Size and Acknowledgements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6866" t="29361" r="13155" b="10521"/>
          <a:stretch>
            <a:fillRect/>
          </a:stretch>
        </p:blipFill>
        <p:spPr>
          <a:xfrm>
            <a:off x="1636610" y="1625140"/>
            <a:ext cx="5878512" cy="483393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41350" y="674946"/>
            <a:ext cx="8145462" cy="838200"/>
          </a:xfrm>
        </p:spPr>
        <p:txBody>
          <a:bodyPr/>
          <a:lstStyle/>
          <a:p>
            <a:r>
              <a:rPr lang="en-US" dirty="0" smtClean="0"/>
              <a:t>Chapter 7: Objectives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41350" y="1782763"/>
            <a:ext cx="7940675" cy="3571875"/>
          </a:xfrm>
        </p:spPr>
        <p:txBody>
          <a:bodyPr/>
          <a:lstStyle/>
          <a:p>
            <a:r>
              <a:rPr lang="en-US" sz="2000" dirty="0" smtClean="0"/>
              <a:t>Describe the purpose of the transport layer in managing the transportation of data in end-to-end communication.</a:t>
            </a:r>
          </a:p>
          <a:p>
            <a:r>
              <a:rPr lang="en-US" sz="2000" dirty="0" smtClean="0"/>
              <a:t>Describe characteristics of the TCP and UDP protocols, including port numbers and their uses.</a:t>
            </a:r>
          </a:p>
          <a:p>
            <a:r>
              <a:rPr lang="en-CA" sz="2000" dirty="0" smtClean="0"/>
              <a:t>Explain how TCP session establishment and termination processes facilitate reliable communication.</a:t>
            </a:r>
          </a:p>
          <a:p>
            <a:r>
              <a:rPr lang="en-CA" sz="2000" dirty="0" smtClean="0"/>
              <a:t>Explain how TCP protocol data units are transmitted and acknowledged to guarantee delivery.</a:t>
            </a:r>
          </a:p>
          <a:p>
            <a:r>
              <a:rPr lang="en-US" sz="2000" dirty="0" smtClean="0"/>
              <a:t>Explain the UDP client processes to establish communication with a server.</a:t>
            </a:r>
          </a:p>
          <a:p>
            <a:r>
              <a:rPr lang="en-US" sz="2000" dirty="0" smtClean="0"/>
              <a:t>Determine whether high-reliability TCP transmissions, or non-guaranteed UDP transmissions, are best suited for common applications.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552450"/>
            <a:ext cx="8467725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Reliability and Flow 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Flow Control – Congestion Avoidance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 cstate="print"/>
          <a:srcRect l="52206" t="36156" r="13322" b="13293"/>
          <a:stretch>
            <a:fillRect/>
          </a:stretch>
        </p:blipFill>
        <p:spPr bwMode="auto">
          <a:xfrm>
            <a:off x="1349375" y="1611313"/>
            <a:ext cx="6415088" cy="48323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79374" y="579388"/>
            <a:ext cx="8145462" cy="838200"/>
          </a:xfrm>
        </p:spPr>
        <p:txBody>
          <a:bodyPr/>
          <a:lstStyle/>
          <a:p>
            <a:r>
              <a:rPr lang="en-US" sz="1800" dirty="0" smtClean="0"/>
              <a:t>Reliability and Flow 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Reliability - Acknowledgements</a:t>
            </a:r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53262" t="29520" r="14754" b="10521"/>
          <a:stretch>
            <a:fillRect/>
          </a:stretch>
        </p:blipFill>
        <p:spPr>
          <a:xfrm>
            <a:off x="2362200" y="1570038"/>
            <a:ext cx="4764088" cy="5020475"/>
          </a:xfr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UDP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UDP Low Overhead vs. Reliability</a:t>
            </a:r>
            <a:endParaRPr lang="en-US" dirty="0">
              <a:cs typeface="Arial" pitchFamily="34" charset="0"/>
            </a:endParaRPr>
          </a:p>
        </p:txBody>
      </p:sp>
      <p:sp>
        <p:nvSpPr>
          <p:cNvPr id="29699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dirty="0" smtClean="0"/>
              <a:t>UDP</a:t>
            </a:r>
          </a:p>
          <a:p>
            <a:r>
              <a:rPr lang="en-US" sz="2000" dirty="0" smtClean="0"/>
              <a:t>Simple protocol that provides the basic transport layer function</a:t>
            </a:r>
          </a:p>
          <a:p>
            <a:r>
              <a:rPr lang="en-US" sz="2000" dirty="0" smtClean="0"/>
              <a:t>Used by applications that can tolerate small loss of data</a:t>
            </a:r>
          </a:p>
          <a:p>
            <a:r>
              <a:rPr lang="en-US" sz="2000" dirty="0" smtClean="0"/>
              <a:t>Used by applications that cannot tolerate delay</a:t>
            </a:r>
          </a:p>
          <a:p>
            <a:pPr>
              <a:buFont typeface="Wingdings" pitchFamily="2" charset="2"/>
              <a:buNone/>
            </a:pPr>
            <a:r>
              <a:rPr lang="en-US" b="1" dirty="0" smtClean="0"/>
              <a:t>Used by</a:t>
            </a:r>
          </a:p>
          <a:p>
            <a:r>
              <a:rPr lang="en-US" sz="2000" dirty="0"/>
              <a:t>DNS</a:t>
            </a:r>
          </a:p>
          <a:p>
            <a:r>
              <a:rPr lang="en-US" sz="2000" dirty="0" smtClean="0"/>
              <a:t>Simple Network Management Protocol (SNMP)</a:t>
            </a:r>
          </a:p>
          <a:p>
            <a:r>
              <a:rPr lang="en-US" sz="2000" dirty="0" smtClean="0"/>
              <a:t>Dynamic Host Configuration Protocol (DHCP)</a:t>
            </a:r>
          </a:p>
          <a:p>
            <a:r>
              <a:rPr lang="en-US" sz="2000" dirty="0" smtClean="0"/>
              <a:t>Trivial File Transfer Protocol (TFTP)</a:t>
            </a:r>
          </a:p>
          <a:p>
            <a:r>
              <a:rPr lang="en-US" sz="2000" dirty="0"/>
              <a:t>IP telephony or VoIP</a:t>
            </a:r>
          </a:p>
          <a:p>
            <a:r>
              <a:rPr lang="en-US" sz="2000" dirty="0" smtClean="0"/>
              <a:t>Online games</a:t>
            </a:r>
          </a:p>
          <a:p>
            <a:endParaRPr lang="en-US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UDP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Datagram Reassembly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 cstate="print"/>
          <a:srcRect l="47968" t="28967" r="13881" b="11905"/>
          <a:stretch>
            <a:fillRect/>
          </a:stretch>
        </p:blipFill>
        <p:spPr bwMode="auto">
          <a:xfrm>
            <a:off x="1676400" y="1453914"/>
            <a:ext cx="5982735" cy="521342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4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 smtClean="0"/>
              <a:t>UDP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UDP Server and Client Processes</a:t>
            </a:r>
            <a:endParaRPr lang="en-US" dirty="0">
              <a:cs typeface="Arial" pitchFamily="34" charset="0"/>
            </a:endParaRPr>
          </a:p>
        </p:txBody>
      </p:sp>
      <p:sp>
        <p:nvSpPr>
          <p:cNvPr id="31747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2155825" cy="5291137"/>
          </a:xfrm>
        </p:spPr>
        <p:txBody>
          <a:bodyPr/>
          <a:lstStyle/>
          <a:p>
            <a:r>
              <a:rPr lang="en-US" sz="2000" dirty="0" smtClean="0"/>
              <a:t>UDP-based server applications are assigned well-known or registered port numbers.</a:t>
            </a:r>
          </a:p>
          <a:p>
            <a:r>
              <a:rPr lang="en-US" sz="2000" dirty="0" smtClean="0"/>
              <a:t>UDP client process randomly selects port number from range of dynamic port numbers as the source port.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28770" r="16893" b="26984"/>
          <a:stretch>
            <a:fillRect/>
          </a:stretch>
        </p:blipFill>
        <p:spPr bwMode="auto">
          <a:xfrm>
            <a:off x="2649992" y="1585913"/>
            <a:ext cx="6337167" cy="4605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TCP or 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Applications that use TCP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 cstate="print"/>
          <a:srcRect l="49529" t="34325" r="14217" b="13095"/>
          <a:stretch>
            <a:fillRect/>
          </a:stretch>
        </p:blipFill>
        <p:spPr bwMode="auto">
          <a:xfrm>
            <a:off x="1916113" y="1524000"/>
            <a:ext cx="5607050" cy="47323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TCP or 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Applications That Use UDP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32938" r="13324" b="13194"/>
          <a:stretch>
            <a:fillRect/>
          </a:stretch>
        </p:blipFill>
        <p:spPr bwMode="auto">
          <a:xfrm>
            <a:off x="1793875" y="1538288"/>
            <a:ext cx="6053138" cy="48482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marL="0" indent="0" eaLnBrk="1" hangingPunct="1"/>
            <a:r>
              <a:rPr lang="en-US" sz="2400" dirty="0" smtClean="0">
                <a:cs typeface="Arial" charset="0"/>
              </a:rPr>
              <a:t>7.3  Summary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55638" y="514013"/>
            <a:ext cx="8145462" cy="838200"/>
          </a:xfrm>
        </p:spPr>
        <p:txBody>
          <a:bodyPr/>
          <a:lstStyle/>
          <a:p>
            <a:r>
              <a:rPr lang="en-US" dirty="0" smtClean="0"/>
              <a:t>Chapter 7: Summary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56098" y="1417741"/>
            <a:ext cx="7940675" cy="3571875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 smtClean="0"/>
              <a:t>In this chapter, you learned: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The role of the transport layer is to provide three main services: multiplexing, segmentation and reassembly, and error checking. It does this by: 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Dividing data received from an application into segments.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Adding a header to identify and manage each segment.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Using the header information to reassemble the segments back into application data.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Passing the assembled data to the correct application.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How TCP and UDP operate and which popular applications use each protocol.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Transport Layer functions are necessary to address issues in </a:t>
            </a:r>
            <a:r>
              <a:rPr lang="en-US" sz="2000" dirty="0" err="1" smtClean="0"/>
              <a:t>QoS</a:t>
            </a:r>
            <a:r>
              <a:rPr lang="en-US" sz="2000" dirty="0" smtClean="0"/>
              <a:t> and security in networks.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Ports provide a “tunnel” for data to get from the transport layer to the appropriate application at the destination.</a:t>
            </a:r>
            <a:endParaRPr lang="en-US" sz="2000" dirty="0" smtClean="0">
              <a:cs typeface="Arial" charset="0"/>
            </a:endParaRP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3584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 smtClean="0"/>
              <a:t>7.1:  Transport Layer Protocols</a:t>
            </a:r>
            <a:endParaRPr lang="en-US" sz="2400" dirty="0" smtClean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Transportation of Data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cs typeface="Arial" pitchFamily="34" charset="0"/>
              </a:rPr>
              <a:t>Role of the Transport Layer</a:t>
            </a:r>
            <a:endParaRPr lang="en-US" dirty="0"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8216900" cy="5153025"/>
          </a:xfrm>
        </p:spPr>
        <p:txBody>
          <a:bodyPr/>
          <a:lstStyle/>
          <a:p>
            <a:pPr>
              <a:buNone/>
              <a:defRPr/>
            </a:pPr>
            <a:r>
              <a:rPr lang="en-US" sz="2000" dirty="0" smtClean="0"/>
              <a:t>The </a:t>
            </a:r>
            <a:r>
              <a:rPr lang="en-US" sz="2000" dirty="0"/>
              <a:t>transport layer is </a:t>
            </a:r>
            <a:r>
              <a:rPr lang="en-US" sz="2000" dirty="0" smtClean="0"/>
              <a:t>responsible for establishing a temporary communication session between two applications and delivering data between them. </a:t>
            </a:r>
          </a:p>
          <a:p>
            <a:pPr>
              <a:buNone/>
              <a:defRPr/>
            </a:pPr>
            <a:r>
              <a:rPr lang="en-US" sz="2000" dirty="0" smtClean="0"/>
              <a:t>TCP/IP uses two protocols to achieve this:</a:t>
            </a:r>
          </a:p>
          <a:p>
            <a:pPr marL="465138">
              <a:defRPr/>
            </a:pPr>
            <a:r>
              <a:rPr lang="en-US" sz="2000" dirty="0" smtClean="0"/>
              <a:t>Transmission Control Protocol (TCP)</a:t>
            </a:r>
          </a:p>
          <a:p>
            <a:pPr marL="465138">
              <a:defRPr/>
            </a:pPr>
            <a:r>
              <a:rPr lang="en-US" sz="2000" dirty="0" smtClean="0"/>
              <a:t>User Datagram Protocol (UDP)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 smtClean="0"/>
              <a:t>Primary Responsibilities of Transport Layer Protocols</a:t>
            </a:r>
          </a:p>
          <a:p>
            <a:pPr marL="465138">
              <a:defRPr/>
            </a:pPr>
            <a:r>
              <a:rPr lang="en-US" sz="2000" dirty="0" smtClean="0">
                <a:solidFill>
                  <a:srgbClr val="002060"/>
                </a:solidFill>
              </a:rPr>
              <a:t>Tracking the individual communication </a:t>
            </a:r>
            <a:r>
              <a:rPr lang="en-US" sz="2000" dirty="0" smtClean="0"/>
              <a:t>between applications on the source and destination hosts</a:t>
            </a:r>
          </a:p>
          <a:p>
            <a:pPr marL="465138">
              <a:defRPr/>
            </a:pPr>
            <a:r>
              <a:rPr lang="en-US" sz="2000" dirty="0" smtClean="0">
                <a:solidFill>
                  <a:srgbClr val="002060"/>
                </a:solidFill>
              </a:rPr>
              <a:t>Segmenting data </a:t>
            </a:r>
            <a:r>
              <a:rPr lang="en-US" sz="2000" dirty="0" smtClean="0"/>
              <a:t>for manageability and reassembling segmented data into streams of application data at the destination</a:t>
            </a:r>
          </a:p>
          <a:p>
            <a:pPr marL="465138">
              <a:defRPr/>
            </a:pPr>
            <a:r>
              <a:rPr lang="en-US" sz="2000" dirty="0" smtClean="0">
                <a:solidFill>
                  <a:srgbClr val="002060"/>
                </a:solidFill>
              </a:rPr>
              <a:t>Identifying the proper application </a:t>
            </a:r>
            <a:r>
              <a:rPr lang="en-US" sz="2000" dirty="0" smtClean="0"/>
              <a:t>for each communication stream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47968" t="33807" r="12988" b="12698"/>
          <a:stretch>
            <a:fillRect/>
          </a:stretch>
        </p:blipFill>
        <p:spPr bwMode="auto">
          <a:xfrm>
            <a:off x="1611313" y="1768475"/>
            <a:ext cx="6011862" cy="46323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9575" y="420688"/>
            <a:ext cx="8145463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+mj-ea"/>
                <a:cs typeface="+mj-cs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800" dirty="0" smtClean="0"/>
              <a:t>Transportation of Data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cs typeface="Arial" pitchFamily="34" charset="0"/>
              </a:rPr>
              <a:t>Role of the Transport Layer (Cont.)</a:t>
            </a:r>
            <a:endParaRPr lang="en-US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Transportation of Data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cs typeface="Arial" pitchFamily="34" charset="0"/>
              </a:rPr>
              <a:t>Conversation Multiplexing</a:t>
            </a:r>
            <a:endParaRPr lang="en-US" dirty="0"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7885112" cy="44354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 smtClean="0"/>
              <a:t>Segmenting the Data</a:t>
            </a:r>
          </a:p>
          <a:p>
            <a:r>
              <a:rPr lang="en-US" sz="2000" dirty="0" smtClean="0"/>
              <a:t>Enables many different communications, from many different users, to be </a:t>
            </a:r>
            <a:r>
              <a:rPr lang="en-US" sz="2000" dirty="0" smtClean="0">
                <a:solidFill>
                  <a:srgbClr val="002060"/>
                </a:solidFill>
              </a:rPr>
              <a:t>interleaved (multiplexed)</a:t>
            </a:r>
            <a:r>
              <a:rPr lang="en-US" sz="2000" dirty="0" smtClean="0"/>
              <a:t> on the same network, at the same time.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Provides the means </a:t>
            </a:r>
            <a:r>
              <a:rPr lang="en-US" sz="2000" dirty="0" smtClean="0"/>
              <a:t>to both send and receive data when running multiple applications.</a:t>
            </a:r>
          </a:p>
          <a:p>
            <a:r>
              <a:rPr lang="en-US" altLang="ja-JP" sz="2000" dirty="0" smtClean="0">
                <a:solidFill>
                  <a:srgbClr val="002060"/>
                </a:solidFill>
                <a:ea typeface="ＭＳ Ｐゴシック" pitchFamily="34" charset="-128"/>
              </a:rPr>
              <a:t>Header</a:t>
            </a:r>
            <a:r>
              <a:rPr lang="en-US" altLang="ja-JP" sz="2000" dirty="0" smtClean="0">
                <a:ea typeface="ＭＳ Ｐゴシック" pitchFamily="34" charset="-128"/>
              </a:rPr>
              <a:t> added</a:t>
            </a:r>
            <a:r>
              <a:rPr lang="en-US" sz="2000" dirty="0" smtClean="0"/>
              <a:t> to each segment to identify it.</a:t>
            </a:r>
            <a:endParaRPr lang="en-US" altLang="ja-JP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28598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49071"/>
            <a:ext cx="8145462" cy="838200"/>
          </a:xfrm>
        </p:spPr>
        <p:txBody>
          <a:bodyPr/>
          <a:lstStyle/>
          <a:p>
            <a:pPr algn="ctr"/>
            <a:r>
              <a:rPr lang="en-GB" dirty="0" smtClean="0"/>
              <a:t>Tracking the conversation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0907" y="1417943"/>
            <a:ext cx="6591512" cy="465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Grp="1" noChangeArrowheads="1"/>
          </p:cNvSpPr>
          <p:nvPr>
            <p:ph idx="1"/>
          </p:nvPr>
        </p:nvSpPr>
        <p:spPr>
          <a:xfrm>
            <a:off x="640302" y="6087019"/>
            <a:ext cx="8503698" cy="103840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800" b="1" dirty="0" smtClean="0"/>
              <a:t>The transport layer tracks each individual conversation flowing between a source application and a destination application separately.</a:t>
            </a:r>
            <a:endParaRPr lang="en-US" altLang="ja-JP" sz="18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401694"/>
            <a:ext cx="8145462" cy="683187"/>
          </a:xfrm>
        </p:spPr>
        <p:txBody>
          <a:bodyPr/>
          <a:lstStyle/>
          <a:p>
            <a:pPr algn="ctr"/>
            <a:r>
              <a:rPr lang="en-GB" dirty="0" smtClean="0"/>
              <a:t>Segmentation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6003985"/>
            <a:ext cx="7940675" cy="514081"/>
          </a:xfrm>
        </p:spPr>
        <p:txBody>
          <a:bodyPr/>
          <a:lstStyle/>
          <a:p>
            <a:pPr>
              <a:buNone/>
            </a:pPr>
            <a:r>
              <a:rPr lang="en-GB" sz="1800" b="1" dirty="0" smtClean="0"/>
              <a:t>The transport layer divides the data into segments that are easier to manage and transport</a:t>
            </a:r>
            <a:endParaRPr lang="en-GB" sz="1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2422" y="1271231"/>
            <a:ext cx="6277341" cy="457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12416</TotalTime>
  <Pages>28</Pages>
  <Words>1089</Words>
  <Application>Microsoft Office PowerPoint</Application>
  <PresentationFormat>On-screen Show (4:3)</PresentationFormat>
  <Paragraphs>201</Paragraphs>
  <Slides>39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PPT-TMPLT-WHT_C</vt:lpstr>
      <vt:lpstr>NetAcad-4F_PPT-WHT_060408</vt:lpstr>
      <vt:lpstr>Chapter 7: Transport Layer</vt:lpstr>
      <vt:lpstr>Chapter 7</vt:lpstr>
      <vt:lpstr>Chapter 7: Objectives</vt:lpstr>
      <vt:lpstr>7.1:  Transport Layer Protocols</vt:lpstr>
      <vt:lpstr>Transportation of Data Role of the Transport Layer</vt:lpstr>
      <vt:lpstr>Slide 6</vt:lpstr>
      <vt:lpstr>Transportation of Data Conversation Multiplexing</vt:lpstr>
      <vt:lpstr>Tracking the conversation</vt:lpstr>
      <vt:lpstr>Segmentation</vt:lpstr>
      <vt:lpstr>Identifying the Application</vt:lpstr>
      <vt:lpstr>Transport Layer Services</vt:lpstr>
      <vt:lpstr>Transportation of Data Transport Layer Reliability</vt:lpstr>
      <vt:lpstr>Introducing TCP and UDP Introducing TCP</vt:lpstr>
      <vt:lpstr>Introducing TCP and UDP Introducing UDP</vt:lpstr>
      <vt:lpstr>Introducing TCP and UDP Separating Multiple Communications</vt:lpstr>
      <vt:lpstr>Introducing TCP and UDP TCP and UDP Port Addressing</vt:lpstr>
      <vt:lpstr>Slide 17</vt:lpstr>
      <vt:lpstr> Introducing TCP and UDP TCP and UDP Port Addressing (Cont.)</vt:lpstr>
      <vt:lpstr> Introducing TCP and UDP TCP and UDP Port Addressing (Cont.)</vt:lpstr>
      <vt:lpstr> Introducing TCP and UDP TCP and UDP Segmentation</vt:lpstr>
      <vt:lpstr>7.2 TCP and UDP</vt:lpstr>
      <vt:lpstr> TCP Communication TCP Server Processes</vt:lpstr>
      <vt:lpstr> TCP Communication TCP Server Processes (Cont.)</vt:lpstr>
      <vt:lpstr> TCP Communication TCP Connection, Establishment and Termination</vt:lpstr>
      <vt:lpstr>Three-Way Handshake</vt:lpstr>
      <vt:lpstr>TCP Communication TCP Session Termination</vt:lpstr>
      <vt:lpstr>Reliability and Flow Control TCP Reliability – Ordered Delivery</vt:lpstr>
      <vt:lpstr>Reliability and Flow Control  Acknowledgement and Window Size</vt:lpstr>
      <vt:lpstr>Reliability and Flow Control Window Size and Acknowledgements</vt:lpstr>
      <vt:lpstr> Reliability and Flow Control TCP Flow Control – Congestion Avoidance</vt:lpstr>
      <vt:lpstr>Reliability and Flow Control TCP Reliability - Acknowledgements</vt:lpstr>
      <vt:lpstr> UDP Communication UDP Low Overhead vs. Reliability</vt:lpstr>
      <vt:lpstr> UDP Communication Datagram Reassembly</vt:lpstr>
      <vt:lpstr>  UDP Communication UDP Server and Client Processes</vt:lpstr>
      <vt:lpstr>  TCP or  UDP Applications that use TCP</vt:lpstr>
      <vt:lpstr>  TCP or  UDP Applications That Use UDP</vt:lpstr>
      <vt:lpstr>7.3  Summary</vt:lpstr>
      <vt:lpstr>Chapter 7: Summary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Deeba</cp:lastModifiedBy>
  <cp:revision>926</cp:revision>
  <cp:lastPrinted>1999-01-27T00:54:54Z</cp:lastPrinted>
  <dcterms:created xsi:type="dcterms:W3CDTF">2006-10-23T15:07:30Z</dcterms:created>
  <dcterms:modified xsi:type="dcterms:W3CDTF">2017-11-02T03:28:21Z</dcterms:modified>
</cp:coreProperties>
</file>